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8" r:id="rId1"/>
  </p:sldMasterIdLst>
  <p:notesMasterIdLst>
    <p:notesMasterId r:id="rId53"/>
  </p:notesMasterIdLst>
  <p:sldIdLst>
    <p:sldId id="311" r:id="rId2"/>
    <p:sldId id="312" r:id="rId3"/>
    <p:sldId id="297" r:id="rId4"/>
    <p:sldId id="289" r:id="rId5"/>
    <p:sldId id="298" r:id="rId6"/>
    <p:sldId id="290" r:id="rId7"/>
    <p:sldId id="291" r:id="rId8"/>
    <p:sldId id="292" r:id="rId9"/>
    <p:sldId id="299" r:id="rId10"/>
    <p:sldId id="293" r:id="rId11"/>
    <p:sldId id="301" r:id="rId12"/>
    <p:sldId id="294" r:id="rId13"/>
    <p:sldId id="295" r:id="rId14"/>
    <p:sldId id="296" r:id="rId15"/>
    <p:sldId id="302" r:id="rId16"/>
    <p:sldId id="257" r:id="rId17"/>
    <p:sldId id="285" r:id="rId18"/>
    <p:sldId id="259" r:id="rId19"/>
    <p:sldId id="260" r:id="rId20"/>
    <p:sldId id="286" r:id="rId21"/>
    <p:sldId id="263" r:id="rId22"/>
    <p:sldId id="261" r:id="rId23"/>
    <p:sldId id="287" r:id="rId24"/>
    <p:sldId id="262" r:id="rId25"/>
    <p:sldId id="303" r:id="rId26"/>
    <p:sldId id="264" r:id="rId27"/>
    <p:sldId id="265" r:id="rId28"/>
    <p:sldId id="266" r:id="rId29"/>
    <p:sldId id="267" r:id="rId30"/>
    <p:sldId id="268" r:id="rId31"/>
    <p:sldId id="283" r:id="rId32"/>
    <p:sldId id="269" r:id="rId33"/>
    <p:sldId id="270" r:id="rId34"/>
    <p:sldId id="271" r:id="rId35"/>
    <p:sldId id="288" r:id="rId36"/>
    <p:sldId id="304" r:id="rId37"/>
    <p:sldId id="281" r:id="rId38"/>
    <p:sldId id="272" r:id="rId39"/>
    <p:sldId id="284" r:id="rId40"/>
    <p:sldId id="274" r:id="rId41"/>
    <p:sldId id="305" r:id="rId42"/>
    <p:sldId id="275" r:id="rId43"/>
    <p:sldId id="306" r:id="rId44"/>
    <p:sldId id="277" r:id="rId45"/>
    <p:sldId id="278" r:id="rId46"/>
    <p:sldId id="307" r:id="rId47"/>
    <p:sldId id="308" r:id="rId48"/>
    <p:sldId id="282" r:id="rId49"/>
    <p:sldId id="280" r:id="rId50"/>
    <p:sldId id="309" r:id="rId51"/>
    <p:sldId id="310" r:id="rId5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4575"/>
    <a:srgbClr val="183962"/>
    <a:srgbClr val="6F3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3" d="100"/>
          <a:sy n="4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E67777D-B670-4D6C-A059-EB1BD5388745}" type="datetimeFigureOut">
              <a:rPr lang="ar-SA" smtClean="0"/>
              <a:t>08/08/1443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18F480B-8B51-4FA0-BD76-FC2ADBE3012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42404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F480B-8B51-4FA0-BD76-FC2ADBE30126}" type="slidenum">
              <a:rPr lang="ar-SA" smtClean="0"/>
              <a:t>35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18177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486DB-38E0-4B25-8DCE-567279BBA749}" type="datetime1">
              <a:rPr lang="ar-SA" smtClean="0"/>
              <a:t>08/08/1443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21C0-E15A-41D1-9C40-B9C4F7D8F2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16669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F02A-F585-44F2-B923-86D0E7BF68F0}" type="datetime1">
              <a:rPr lang="ar-SA" smtClean="0"/>
              <a:t>08/08/1443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21C0-E15A-41D1-9C40-B9C4F7D8F2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02066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1FC25-9C1D-4B7E-BB28-D358D93283BA}" type="datetime1">
              <a:rPr lang="ar-SA" smtClean="0"/>
              <a:t>08/08/1443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21C0-E15A-41D1-9C40-B9C4F7D8F2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11524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3228" y="6237312"/>
            <a:ext cx="5496572" cy="501650"/>
          </a:xfrm>
        </p:spPr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2240" y="630932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019321C0-E15A-41D1-9C40-B9C4F7D8F208}" type="slidenum">
              <a:rPr lang="ar-SA" smtClean="0"/>
              <a:pPr/>
              <a:t>‹#›</a:t>
            </a:fld>
            <a:endParaRPr lang="ar-SA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9" y="0"/>
            <a:ext cx="1020959" cy="117026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9922" y="44624"/>
            <a:ext cx="1086288" cy="1053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673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A04A-8282-492C-8B8A-E0F06A85B8AC}" type="datetime1">
              <a:rPr lang="ar-SA" smtClean="0"/>
              <a:t>08/08/1443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21C0-E15A-41D1-9C40-B9C4F7D8F2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68634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CF9C4-D90E-4A16-8534-C5BE2A38C307}" type="datetime1">
              <a:rPr lang="ar-SA" smtClean="0"/>
              <a:t>08/08/1443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21C0-E15A-41D1-9C40-B9C4F7D8F2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17179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A942-F374-4DE8-9EA1-654C9E96F9A6}" type="datetime1">
              <a:rPr lang="ar-SA" smtClean="0"/>
              <a:t>08/08/1443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21C0-E15A-41D1-9C40-B9C4F7D8F2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4564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E7DE-CA2A-4D7F-8715-85F214C3E04F}" type="datetime1">
              <a:rPr lang="ar-SA" smtClean="0"/>
              <a:t>08/08/1443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21C0-E15A-41D1-9C40-B9C4F7D8F2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7354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8D553-69F3-4DCC-8D50-905D73435B50}" type="datetime1">
              <a:rPr lang="ar-SA" smtClean="0"/>
              <a:t>08/08/1443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21C0-E15A-41D1-9C40-B9C4F7D8F2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9497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515AB-6345-40B5-AFEE-711A959A8F3E}" type="datetime1">
              <a:rPr lang="ar-SA" smtClean="0"/>
              <a:t>08/08/1443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21C0-E15A-41D1-9C40-B9C4F7D8F2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95764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00CF-84AF-451B-98EA-4A1397AD7D57}" type="datetime1">
              <a:rPr lang="ar-SA" smtClean="0"/>
              <a:t>08/08/1443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21C0-E15A-41D1-9C40-B9C4F7D8F2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11136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2FB85-FA7B-4374-B3B2-953F463DB7E9}" type="datetime1">
              <a:rPr lang="ar-SA" smtClean="0"/>
              <a:t>08/08/1443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University of Basrah/College of Medicine/Department of Medicine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321C0-E15A-41D1-9C40-B9C4F7D8F20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532146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700" b="1" dirty="0" smtClean="0">
                <a:solidFill>
                  <a:srgbClr val="FFFF00"/>
                </a:solidFill>
              </a:rPr>
              <a:t> </a:t>
            </a:r>
            <a:r>
              <a:rPr lang="en-US" sz="6700" b="1" dirty="0">
                <a:solidFill>
                  <a:srgbClr val="FFFF00"/>
                </a:solidFill>
              </a:rPr>
              <a:t>N</a:t>
            </a:r>
            <a:r>
              <a:rPr lang="en-US" sz="6700" b="1" dirty="0" smtClean="0">
                <a:solidFill>
                  <a:srgbClr val="FFFF00"/>
                </a:solidFill>
              </a:rPr>
              <a:t>utritional Disorders</a:t>
            </a:r>
            <a:r>
              <a:rPr lang="en-US" sz="6000" b="1" dirty="0" smtClean="0">
                <a:solidFill>
                  <a:srgbClr val="FFFF00"/>
                </a:solidFill>
              </a:rPr>
              <a:t/>
            </a:r>
            <a:br>
              <a:rPr lang="en-US" sz="6000" b="1" dirty="0" smtClean="0">
                <a:solidFill>
                  <a:srgbClr val="FFFF00"/>
                </a:solidFill>
              </a:rPr>
            </a:br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</a:rPr>
              <a:t> Minerals disorders </a:t>
            </a:r>
            <a:endParaRPr lang="ar-SA" sz="60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Dr. Zainab A. Al-Mayyahi </a:t>
            </a:r>
          </a:p>
          <a:p>
            <a:r>
              <a:rPr lang="en-US" b="1" dirty="0">
                <a:solidFill>
                  <a:srgbClr val="FFFF00"/>
                </a:solidFill>
              </a:rPr>
              <a:t>Department of Medicine</a:t>
            </a:r>
          </a:p>
          <a:p>
            <a:r>
              <a:rPr lang="en-US" b="1" dirty="0">
                <a:solidFill>
                  <a:srgbClr val="FFFF00"/>
                </a:solidFill>
              </a:rPr>
              <a:t>College of Medicine </a:t>
            </a:r>
          </a:p>
          <a:p>
            <a:r>
              <a:rPr lang="en-US" b="1" dirty="0">
                <a:solidFill>
                  <a:srgbClr val="FFFF00"/>
                </a:solidFill>
              </a:rPr>
              <a:t>University of Basrah</a:t>
            </a:r>
            <a:endParaRPr lang="ar-SA" b="1" dirty="0">
              <a:solidFill>
                <a:srgbClr val="FFFF00"/>
              </a:solidFill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6657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Iron deficiency</a:t>
            </a:r>
            <a:endParaRPr lang="ar-SA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17" t="6662" r="11485" b="10477"/>
          <a:stretch/>
        </p:blipFill>
        <p:spPr>
          <a:xfrm>
            <a:off x="390600" y="2348880"/>
            <a:ext cx="2885256" cy="2777941"/>
          </a:xfrm>
        </p:spPr>
      </p:pic>
      <p:pic>
        <p:nvPicPr>
          <p:cNvPr id="6" name="Picture Placeholder 4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62" t="16650" r="24944" b="19692"/>
          <a:stretch/>
        </p:blipFill>
        <p:spPr>
          <a:xfrm>
            <a:off x="6201544" y="2352201"/>
            <a:ext cx="2690936" cy="2977619"/>
          </a:xfrm>
        </p:spPr>
      </p:pic>
      <p:pic>
        <p:nvPicPr>
          <p:cNvPr id="7" name="Picture Placeholder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56" t="11934" r="29822" b="15501"/>
          <a:stretch/>
        </p:blipFill>
        <p:spPr>
          <a:xfrm>
            <a:off x="3347864" y="1816212"/>
            <a:ext cx="2781672" cy="3989052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79512" y="6356350"/>
            <a:ext cx="5840288" cy="501650"/>
          </a:xfrm>
        </p:spPr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85391" y="6381328"/>
            <a:ext cx="2133600" cy="365125"/>
          </a:xfrm>
        </p:spPr>
        <p:txBody>
          <a:bodyPr/>
          <a:lstStyle/>
          <a:p>
            <a:pPr algn="ctr"/>
            <a:fld id="{019321C0-E15A-41D1-9C40-B9C4F7D8F208}" type="slidenum">
              <a:rPr lang="ar-SA" smtClean="0"/>
              <a:pPr algn="ctr"/>
              <a:t>10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1691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Diagnosis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b="1" dirty="0">
                <a:solidFill>
                  <a:srgbClr val="FFFF00"/>
                </a:solidFill>
              </a:rPr>
              <a:t>Clinical features.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Iron </a:t>
            </a:r>
            <a:r>
              <a:rPr lang="en-US" b="1" dirty="0">
                <a:solidFill>
                  <a:srgbClr val="FFFF00"/>
                </a:solidFill>
              </a:rPr>
              <a:t>studies:</a:t>
            </a:r>
          </a:p>
          <a:p>
            <a:pPr marL="0" indent="0" algn="l" rtl="0">
              <a:buNone/>
            </a:pPr>
            <a:r>
              <a:rPr lang="en-US" b="1" dirty="0">
                <a:solidFill>
                  <a:srgbClr val="FFFF00"/>
                </a:solidFill>
              </a:rPr>
              <a:t>                  Serum iron</a:t>
            </a:r>
          </a:p>
          <a:p>
            <a:pPr marL="0" indent="0" algn="l" rtl="0">
              <a:buNone/>
            </a:pPr>
            <a:r>
              <a:rPr lang="en-US" b="1" dirty="0">
                <a:solidFill>
                  <a:srgbClr val="FFFF00"/>
                </a:solidFill>
              </a:rPr>
              <a:t>                  Serum ferritin </a:t>
            </a:r>
          </a:p>
          <a:p>
            <a:pPr marL="0" indent="0" algn="l" rtl="0">
              <a:buNone/>
            </a:pPr>
            <a:r>
              <a:rPr lang="en-US" b="1" dirty="0">
                <a:solidFill>
                  <a:srgbClr val="FFFF00"/>
                </a:solidFill>
              </a:rPr>
              <a:t>                  TIBC</a:t>
            </a:r>
          </a:p>
          <a:p>
            <a:pPr marL="0" indent="0" algn="l" rtl="0">
              <a:buNone/>
            </a:pPr>
            <a:r>
              <a:rPr lang="en-US" b="1" dirty="0">
                <a:solidFill>
                  <a:srgbClr val="FFFF00"/>
                </a:solidFill>
              </a:rPr>
              <a:t>                  Transferrin saturation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BF: microcytic hypochromic</a:t>
            </a:r>
          </a:p>
          <a:p>
            <a:pPr marL="0" indent="0" algn="l" rtl="0">
              <a:buNone/>
            </a:pPr>
            <a:r>
              <a:rPr lang="en-US" b="1" dirty="0">
                <a:solidFill>
                  <a:srgbClr val="FFFF00"/>
                </a:solidFill>
              </a:rPr>
              <a:t>           anemia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21C0-E15A-41D1-9C40-B9C4F7D8F208}" type="slidenum">
              <a:rPr lang="ar-SA" smtClean="0"/>
              <a:t>11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979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Treatment 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1556791"/>
            <a:ext cx="5545732" cy="4680521"/>
          </a:xfrm>
        </p:spPr>
        <p:txBody>
          <a:bodyPr>
            <a:normAutofit/>
          </a:bodyPr>
          <a:lstStyle/>
          <a:p>
            <a:pPr algn="l" rtl="0"/>
            <a:r>
              <a:rPr lang="en-US" sz="3200" b="1" dirty="0" smtClean="0">
                <a:solidFill>
                  <a:srgbClr val="FFFF00"/>
                </a:solidFill>
              </a:rPr>
              <a:t>Correction of the underlying cause</a:t>
            </a:r>
          </a:p>
          <a:p>
            <a:pPr algn="l" rtl="0"/>
            <a:r>
              <a:rPr lang="en-US" sz="3200" b="1" dirty="0">
                <a:solidFill>
                  <a:srgbClr val="FFFF00"/>
                </a:solidFill>
              </a:rPr>
              <a:t>I</a:t>
            </a:r>
            <a:r>
              <a:rPr lang="en-US" sz="3200" b="1" dirty="0" smtClean="0">
                <a:solidFill>
                  <a:srgbClr val="FFFF00"/>
                </a:solidFill>
              </a:rPr>
              <a:t>ron </a:t>
            </a:r>
            <a:r>
              <a:rPr lang="en-US" sz="3200" b="1" dirty="0">
                <a:solidFill>
                  <a:srgbClr val="FFFF00"/>
                </a:solidFill>
              </a:rPr>
              <a:t>replacement oral or parenteral</a:t>
            </a:r>
            <a:r>
              <a:rPr lang="en-US" sz="3200" b="1" dirty="0" smtClean="0">
                <a:solidFill>
                  <a:srgbClr val="FFFF00"/>
                </a:solidFill>
              </a:rPr>
              <a:t>.</a:t>
            </a:r>
          </a:p>
          <a:p>
            <a:pPr algn="l" rtl="0"/>
            <a:r>
              <a:rPr lang="en-US" sz="3200" b="1" dirty="0" smtClean="0">
                <a:solidFill>
                  <a:srgbClr val="FFFF00"/>
                </a:solidFill>
              </a:rPr>
              <a:t>Three months is required to replenish iron stores</a:t>
            </a:r>
            <a:endParaRPr lang="ar-SA" sz="3200" b="1" dirty="0">
              <a:solidFill>
                <a:srgbClr val="FFFF00"/>
              </a:solidFill>
            </a:endParaRPr>
          </a:p>
        </p:txBody>
      </p:sp>
      <p:pic>
        <p:nvPicPr>
          <p:cNvPr id="8" name="Content Placeholder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64" t="1285" r="28423" b="2887"/>
          <a:stretch/>
        </p:blipFill>
        <p:spPr>
          <a:xfrm>
            <a:off x="5941268" y="1124744"/>
            <a:ext cx="2159124" cy="4889781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5840288" cy="412155"/>
          </a:xfrm>
        </p:spPr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04248" y="6237312"/>
            <a:ext cx="2133600" cy="365125"/>
          </a:xfrm>
        </p:spPr>
        <p:txBody>
          <a:bodyPr/>
          <a:lstStyle/>
          <a:p>
            <a:pPr algn="ctr"/>
            <a:fld id="{019321C0-E15A-41D1-9C40-B9C4F7D8F208}" type="slidenum">
              <a:rPr lang="ar-SA" smtClean="0"/>
              <a:pPr algn="ctr"/>
              <a:t>12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4437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Iron overload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Excess  Iron deposition in tissues is toxic to cells, two causes of 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iron overload:</a:t>
            </a:r>
          </a:p>
          <a:p>
            <a:pPr algn="l" rtl="0"/>
            <a:endParaRPr lang="en-US" b="1" dirty="0" smtClean="0">
              <a:solidFill>
                <a:srgbClr val="FFFF00"/>
              </a:solidFill>
            </a:endParaRPr>
          </a:p>
          <a:p>
            <a:pPr marL="0" indent="0" algn="l" rtl="0">
              <a:buClr>
                <a:srgbClr val="C00000"/>
              </a:buClr>
              <a:buNone/>
            </a:pPr>
            <a:r>
              <a:rPr lang="en-US" b="1" dirty="0">
                <a:solidFill>
                  <a:srgbClr val="FFFF00"/>
                </a:solidFill>
              </a:rPr>
              <a:t>*</a:t>
            </a:r>
            <a:r>
              <a:rPr lang="en-US" b="1" dirty="0" smtClean="0">
                <a:solidFill>
                  <a:srgbClr val="FFFF00"/>
                </a:solidFill>
              </a:rPr>
              <a:t>Inherited autosomal recessive disease with </a:t>
            </a:r>
          </a:p>
          <a:p>
            <a:pPr marL="0" indent="0" algn="l" rtl="0">
              <a:buClr>
                <a:srgbClr val="C00000"/>
              </a:buClr>
              <a:buNone/>
            </a:pPr>
            <a:r>
              <a:rPr lang="en-US" b="1" dirty="0" smtClean="0">
                <a:solidFill>
                  <a:srgbClr val="FFFF00"/>
                </a:solidFill>
              </a:rPr>
              <a:t>   excess GIT absorption of </a:t>
            </a:r>
            <a:r>
              <a:rPr lang="en-US" b="1" dirty="0">
                <a:solidFill>
                  <a:srgbClr val="FFFF00"/>
                </a:solidFill>
              </a:rPr>
              <a:t>iron (</a:t>
            </a:r>
            <a:r>
              <a:rPr lang="en-US" b="1" dirty="0" smtClean="0">
                <a:solidFill>
                  <a:srgbClr val="FFFF00"/>
                </a:solidFill>
              </a:rPr>
              <a:t>Hemochromatosis).</a:t>
            </a:r>
          </a:p>
          <a:p>
            <a:pPr marL="0" indent="0" algn="l" rtl="0">
              <a:buClr>
                <a:srgbClr val="C00000"/>
              </a:buClr>
              <a:buNone/>
            </a:pPr>
            <a:r>
              <a:rPr lang="en-US" b="1" dirty="0" smtClean="0">
                <a:solidFill>
                  <a:srgbClr val="FFFF00"/>
                </a:solidFill>
              </a:rPr>
              <a:t>*Excess blood transfusions like in thalassemia (Hemosidrosis).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21C0-E15A-41D1-9C40-B9C4F7D8F208}" type="slidenum">
              <a:rPr lang="ar-SA" smtClean="0"/>
              <a:t>13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3173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Clinical features of hemochromatosis</a:t>
            </a:r>
            <a:endParaRPr lang="ar-SA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This depends on the site of iron deposition: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Skin : metallic or gray pigmentation.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Pancreas : diabetes.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Liver </a:t>
            </a:r>
            <a:r>
              <a:rPr lang="en-US" b="1" dirty="0">
                <a:solidFill>
                  <a:srgbClr val="FFFF00"/>
                </a:solidFill>
              </a:rPr>
              <a:t>:</a:t>
            </a:r>
            <a:r>
              <a:rPr lang="en-US" b="1" dirty="0" smtClean="0">
                <a:solidFill>
                  <a:srgbClr val="FFFF00"/>
                </a:solidFill>
              </a:rPr>
              <a:t> cirrhosis.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Heart : cardiomyopathy.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Joints : Arthritis.</a:t>
            </a:r>
          </a:p>
          <a:p>
            <a:pPr marL="0" indent="0" algn="l" rtl="0">
              <a:buNone/>
            </a:pP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21C0-E15A-41D1-9C40-B9C4F7D8F208}" type="slidenum">
              <a:rPr lang="ar-SA" smtClean="0"/>
              <a:t>14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63424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Diagnosis and treatment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Diagnosis: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Clinical features.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Iron studies.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Liver biopsy.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Genetic testing.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Treatment </a:t>
            </a:r>
            <a:r>
              <a:rPr lang="en-US" b="1" dirty="0">
                <a:solidFill>
                  <a:srgbClr val="FFFF00"/>
                </a:solidFill>
              </a:rPr>
              <a:t>: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Phlebotomy.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Chelating agents such as deferoxamine</a:t>
            </a:r>
            <a:endParaRPr lang="ar-SA" b="1" dirty="0">
              <a:solidFill>
                <a:srgbClr val="FFFF00"/>
              </a:solidFill>
            </a:endParaRP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Treatment of damaged organs.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3528" y="6237312"/>
            <a:ext cx="5696272" cy="484163"/>
          </a:xfrm>
        </p:spPr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133600" cy="365125"/>
          </a:xfrm>
        </p:spPr>
        <p:txBody>
          <a:bodyPr/>
          <a:lstStyle/>
          <a:p>
            <a:pPr algn="ctr"/>
            <a:fld id="{019321C0-E15A-41D1-9C40-B9C4F7D8F208}" type="slidenum">
              <a:rPr lang="ar-SA" smtClean="0"/>
              <a:pPr algn="ctr"/>
              <a:t>15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8767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Zinc  </a:t>
            </a:r>
            <a:endParaRPr lang="ar-SA" b="1" dirty="0">
              <a:solidFill>
                <a:schemeClr val="accent6">
                  <a:lumMod val="75000"/>
                </a:schemeClr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1" dirty="0" smtClean="0">
                <a:solidFill>
                  <a:srgbClr val="FFFF00"/>
                </a:solidFill>
                <a:cs typeface="+mj-cs"/>
              </a:rPr>
              <a:t>Functions of Zinc: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  <a:cs typeface="+mj-cs"/>
              </a:rPr>
              <a:t>An essential component of many enzymes.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  <a:cs typeface="+mj-cs"/>
              </a:rPr>
              <a:t>Involved in protein and DNA synthesis.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Important 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for normal spermatogenesis and embryonic development.</a:t>
            </a:r>
            <a:endParaRPr lang="en-US" b="1" dirty="0" smtClean="0">
              <a:solidFill>
                <a:srgbClr val="FFFF00"/>
              </a:solidFill>
              <a:cs typeface="+mj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21C0-E15A-41D1-9C40-B9C4F7D8F208}" type="slidenum">
              <a:rPr lang="ar-SA" smtClean="0"/>
              <a:t>16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7498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Zinc</a:t>
            </a:r>
            <a:endParaRPr lang="ar-S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Sources and daily requirement: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Daily </a:t>
            </a:r>
            <a:r>
              <a:rPr lang="en-US" b="1" dirty="0">
                <a:solidFill>
                  <a:srgbClr val="FFFF00"/>
                </a:solidFill>
              </a:rPr>
              <a:t>requirement is 15 mg/day.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Rich food sources are </a:t>
            </a:r>
            <a:r>
              <a:rPr lang="en-US" b="1" dirty="0" smtClean="0">
                <a:solidFill>
                  <a:srgbClr val="FFFF00"/>
                </a:solidFill>
              </a:rPr>
              <a:t>m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eat, shellfish, nuts, and legumes.</a:t>
            </a:r>
            <a:endParaRPr lang="en-US" b="1" dirty="0">
              <a:solidFill>
                <a:srgbClr val="FFFF00"/>
              </a:solidFill>
            </a:endParaRPr>
          </a:p>
          <a:p>
            <a:pPr marL="0" indent="0" algn="l" rtl="0">
              <a:buNone/>
            </a:pPr>
            <a:endParaRPr lang="ar-SA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21C0-E15A-41D1-9C40-B9C4F7D8F208}" type="slidenum">
              <a:rPr lang="ar-SA" smtClean="0"/>
              <a:t>17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4594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Zinc deficiency 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Causes of zinc deficiency :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D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iabetes mellitus.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  <a:effectLst/>
              </a:rPr>
              <a:t>Cirrhosis. 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  <a:effectLst/>
              </a:rPr>
              <a:t>Alcoholism.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  <a:effectLst/>
              </a:rPr>
              <a:t>Malabsorption. </a:t>
            </a:r>
            <a:endParaRPr lang="en-US" b="1" dirty="0">
              <a:solidFill>
                <a:srgbClr val="FFFF00"/>
              </a:solidFill>
            </a:endParaRPr>
          </a:p>
          <a:p>
            <a:pPr algn="l" rtl="0"/>
            <a:r>
              <a:rPr lang="en-US" b="1" dirty="0" smtClean="0">
                <a:solidFill>
                  <a:srgbClr val="FFFF00"/>
                </a:solidFill>
                <a:effectLst/>
              </a:rPr>
              <a:t>Sickle cell disease.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Drugs e.g.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 penicillamine. 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21C0-E15A-41D1-9C40-B9C4F7D8F208}" type="slidenum">
              <a:rPr lang="ar-SA" smtClean="0"/>
              <a:t>18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36211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Clinical features of zinc deficiency</a:t>
            </a:r>
            <a:endParaRPr lang="ar-SA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686800" cy="4349080"/>
          </a:xfrm>
        </p:spPr>
        <p:txBody>
          <a:bodyPr>
            <a:normAutofit/>
          </a:bodyPr>
          <a:lstStyle/>
          <a:p>
            <a:pPr algn="l" rtl="0"/>
            <a:r>
              <a:rPr lang="en-US" b="1" dirty="0">
                <a:solidFill>
                  <a:srgbClr val="FFFF00"/>
                </a:solidFill>
              </a:rPr>
              <a:t>S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tunted growth in children.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  <a:effectLst/>
              </a:rPr>
              <a:t>Hypogonadism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and dwarfism.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Loss of 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taste sensation (hypogeusia).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Hypopigmented hair.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Impaired immune function.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Dermatitis.</a:t>
            </a:r>
            <a:endParaRPr lang="en-US" b="1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21C0-E15A-41D1-9C40-B9C4F7D8F208}" type="slidenum">
              <a:rPr lang="ar-SA" smtClean="0"/>
              <a:t>19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7167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Objectives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By the end of this lecture you should be able to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Define </a:t>
            </a:r>
            <a:r>
              <a:rPr lang="en-US" b="1" dirty="0" smtClean="0">
                <a:solidFill>
                  <a:srgbClr val="FFFF00"/>
                </a:solidFill>
              </a:rPr>
              <a:t>mineral</a:t>
            </a:r>
            <a:r>
              <a:rPr lang="en-US" b="1" dirty="0" smtClean="0">
                <a:solidFill>
                  <a:srgbClr val="FFFF00"/>
                </a:solidFill>
              </a:rPr>
              <a:t>s</a:t>
            </a:r>
            <a:endParaRPr lang="en-US" b="1" dirty="0" smtClean="0">
              <a:solidFill>
                <a:srgbClr val="FFFF00"/>
              </a:solidFill>
            </a:endParaRP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Identify causes of </a:t>
            </a:r>
            <a:r>
              <a:rPr lang="en-US" b="1" dirty="0" smtClean="0">
                <a:solidFill>
                  <a:srgbClr val="FFFF00"/>
                </a:solidFill>
              </a:rPr>
              <a:t>mineral</a:t>
            </a:r>
            <a:r>
              <a:rPr lang="en-US" b="1" dirty="0" smtClean="0">
                <a:solidFill>
                  <a:srgbClr val="FFFF00"/>
                </a:solidFill>
              </a:rPr>
              <a:t>s </a:t>
            </a:r>
            <a:r>
              <a:rPr lang="en-US" b="1" dirty="0" smtClean="0">
                <a:solidFill>
                  <a:srgbClr val="FFFF00"/>
                </a:solidFill>
              </a:rPr>
              <a:t>deficiencies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Describe the clinical features of  </a:t>
            </a:r>
            <a:r>
              <a:rPr lang="en-US" b="1" dirty="0" smtClean="0">
                <a:solidFill>
                  <a:srgbClr val="FFFF00"/>
                </a:solidFill>
              </a:rPr>
              <a:t>mineral</a:t>
            </a:r>
            <a:r>
              <a:rPr lang="en-US" b="1" dirty="0" smtClean="0">
                <a:solidFill>
                  <a:srgbClr val="FFFF00"/>
                </a:solidFill>
              </a:rPr>
              <a:t>s </a:t>
            </a:r>
            <a:r>
              <a:rPr lang="en-US" b="1" dirty="0" smtClean="0">
                <a:solidFill>
                  <a:srgbClr val="FFFF00"/>
                </a:solidFill>
              </a:rPr>
              <a:t>deficiency and excess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Treat </a:t>
            </a:r>
            <a:r>
              <a:rPr lang="en-US" b="1" dirty="0" smtClean="0">
                <a:solidFill>
                  <a:srgbClr val="FFFF00"/>
                </a:solidFill>
              </a:rPr>
              <a:t>mineral</a:t>
            </a:r>
            <a:r>
              <a:rPr lang="en-US" b="1" dirty="0" smtClean="0">
                <a:solidFill>
                  <a:srgbClr val="FFFF00"/>
                </a:solidFill>
              </a:rPr>
              <a:t>s </a:t>
            </a:r>
            <a:r>
              <a:rPr lang="en-US" b="1" dirty="0" smtClean="0">
                <a:solidFill>
                  <a:srgbClr val="FFFF00"/>
                </a:solidFill>
              </a:rPr>
              <a:t>related nutritional disorders</a:t>
            </a:r>
            <a:endParaRPr lang="en-US" b="1" dirty="0">
              <a:solidFill>
                <a:srgbClr val="FFFF00"/>
              </a:solidFill>
            </a:endParaRPr>
          </a:p>
          <a:p>
            <a:pPr algn="l" rtl="0"/>
            <a:endParaRPr lang="ar-IQ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69A9-2D41-4BFB-B912-AD832A33591C}" type="slidenum">
              <a:rPr lang="ar-SA" smtClean="0"/>
              <a:t>2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77360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Clinical features of zinc deficiency</a:t>
            </a:r>
            <a:endParaRPr lang="ar-SA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i="1" u="sng" dirty="0" smtClean="0">
                <a:solidFill>
                  <a:srgbClr val="FFFF00"/>
                </a:solidFill>
                <a:effectLst/>
              </a:rPr>
              <a:t>Acrodermatitis enteropathica </a:t>
            </a:r>
            <a:r>
              <a:rPr lang="en-US" b="1" u="sng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a rare autosomal recessive disorder of zinc absorption presented within diarrhea, alopecia, muscle wasting, irritability,  depression and </a:t>
            </a:r>
            <a:r>
              <a:rPr lang="en-US" b="1" dirty="0" smtClean="0">
                <a:solidFill>
                  <a:srgbClr val="FFFF00"/>
                </a:solidFill>
              </a:rPr>
              <a:t>skin 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rash.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21C0-E15A-41D1-9C40-B9C4F7D8F208}" type="slidenum">
              <a:rPr lang="ar-SA" smtClean="0"/>
              <a:t>20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176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901038"/>
            <a:ext cx="7488832" cy="5192258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21C0-E15A-41D1-9C40-B9C4F7D8F208}" type="slidenum">
              <a:rPr lang="ar-SA" smtClean="0"/>
              <a:t>21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920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Zinc deficiency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Diagnosis : low serum zinc level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Treatment : 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60 mg elemental zinc, orally twice a day.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Prevention : 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Zinc (20 mg/d) for children in developing countries where zinc deficiency is prevalent.</a:t>
            </a:r>
            <a:endParaRPr lang="en-US" b="1" dirty="0" smtClean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21C0-E15A-41D1-9C40-B9C4F7D8F208}" type="slidenum">
              <a:rPr lang="ar-SA" smtClean="0"/>
              <a:t>22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0458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Zinc toxicity</a:t>
            </a:r>
            <a:endParaRPr lang="ar-S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Acute : 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nausea, vomiting, and fever.            Zinc fumes may lead to respiratory distress.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Chronic : anemia and increase susceptibility to infections.</a:t>
            </a:r>
            <a:endParaRPr lang="ar-SA" b="1" dirty="0" smtClean="0">
              <a:solidFill>
                <a:srgbClr val="FFFF00"/>
              </a:solidFill>
            </a:endParaRPr>
          </a:p>
          <a:p>
            <a:pPr marL="0" indent="0" algn="l" rtl="0">
              <a:buNone/>
            </a:pPr>
            <a:endParaRPr lang="ar-SA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21C0-E15A-41D1-9C40-B9C4F7D8F208}" type="slidenum">
              <a:rPr lang="ar-SA" smtClean="0"/>
              <a:t>23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56354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Copper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Roles of copper in the body: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P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art of numerous enzyme systems.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P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lays a role in iron metabolism.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M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elanin synthesis.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CNS 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 functions.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E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lastin and collagen cross-linking.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21C0-E15A-41D1-9C40-B9C4F7D8F208}" type="slidenum">
              <a:rPr lang="ar-SA" smtClean="0"/>
              <a:t>24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5619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Sources and daily requirement</a:t>
            </a:r>
            <a:endParaRPr lang="ar-SA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b="1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 algn="l" rtl="0"/>
            <a:r>
              <a:rPr lang="en-US" b="1" dirty="0" smtClean="0">
                <a:solidFill>
                  <a:srgbClr val="FFFF00"/>
                </a:solidFill>
                <a:cs typeface="Times New Roman" pitchFamily="18" charset="0"/>
              </a:rPr>
              <a:t>Sources </a:t>
            </a:r>
            <a:r>
              <a:rPr lang="en-US" b="1" dirty="0">
                <a:solidFill>
                  <a:srgbClr val="FFFF00"/>
                </a:solidFill>
                <a:cs typeface="Times New Roman" pitchFamily="18" charset="0"/>
              </a:rPr>
              <a:t>: shellfish, liver, nuts, </a:t>
            </a:r>
            <a:r>
              <a:rPr lang="en-US" b="1" dirty="0" smtClean="0">
                <a:solidFill>
                  <a:srgbClr val="FFFF00"/>
                </a:solidFill>
                <a:cs typeface="Times New Roman" pitchFamily="18" charset="0"/>
              </a:rPr>
              <a:t>legumes, meat </a:t>
            </a:r>
            <a:r>
              <a:rPr lang="en-US" b="1" dirty="0">
                <a:solidFill>
                  <a:srgbClr val="FFFF00"/>
                </a:solidFill>
                <a:cs typeface="Times New Roman" pitchFamily="18" charset="0"/>
              </a:rPr>
              <a:t>and </a:t>
            </a:r>
            <a:r>
              <a:rPr lang="en-US" b="1" dirty="0" smtClean="0">
                <a:solidFill>
                  <a:srgbClr val="FFFF00"/>
                </a:solidFill>
                <a:cs typeface="Times New Roman" pitchFamily="18" charset="0"/>
              </a:rPr>
              <a:t>water.</a:t>
            </a:r>
          </a:p>
          <a:p>
            <a:pPr algn="l" rtl="0"/>
            <a:endParaRPr lang="en-US" b="1" dirty="0">
              <a:solidFill>
                <a:srgbClr val="FFFF00"/>
              </a:solidFill>
              <a:cs typeface="Times New Roman" pitchFamily="18" charset="0"/>
            </a:endParaRPr>
          </a:p>
          <a:p>
            <a:pPr algn="l" rtl="0"/>
            <a:r>
              <a:rPr lang="en-US" b="1" dirty="0" smtClean="0">
                <a:solidFill>
                  <a:srgbClr val="FFFF00"/>
                </a:solidFill>
                <a:cs typeface="Times New Roman" pitchFamily="18" charset="0"/>
              </a:rPr>
              <a:t>Daily requirement : 900 </a:t>
            </a:r>
            <a:r>
              <a:rPr lang="el-GR" b="1" dirty="0">
                <a:solidFill>
                  <a:srgbClr val="FFFF00"/>
                </a:solidFill>
              </a:rPr>
              <a:t>μ</a:t>
            </a:r>
            <a:r>
              <a:rPr lang="en-US" b="1" dirty="0">
                <a:solidFill>
                  <a:srgbClr val="FFFF00"/>
                </a:solidFill>
              </a:rPr>
              <a:t>g </a:t>
            </a:r>
            <a:endParaRPr lang="ar-SA" b="1" dirty="0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21C0-E15A-41D1-9C40-B9C4F7D8F208}" type="slidenum">
              <a:rPr lang="ar-SA" smtClean="0"/>
              <a:t>25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7726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Copper metabolism</a:t>
            </a:r>
            <a:endParaRPr lang="ar-S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64" y="617599"/>
            <a:ext cx="8028384" cy="5547705"/>
          </a:xfrm>
        </p:spPr>
      </p:pic>
      <p:sp>
        <p:nvSpPr>
          <p:cNvPr id="5" name="TextBox 4"/>
          <p:cNvSpPr txBox="1"/>
          <p:nvPr/>
        </p:nvSpPr>
        <p:spPr>
          <a:xfrm>
            <a:off x="7092280" y="2915652"/>
            <a:ext cx="1152128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  <p:sp>
        <p:nvSpPr>
          <p:cNvPr id="6" name="TextBox 5"/>
          <p:cNvSpPr txBox="1"/>
          <p:nvPr/>
        </p:nvSpPr>
        <p:spPr>
          <a:xfrm>
            <a:off x="7524328" y="620688"/>
            <a:ext cx="576064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  <p:sp>
        <p:nvSpPr>
          <p:cNvPr id="7" name="TextBox 6"/>
          <p:cNvSpPr txBox="1"/>
          <p:nvPr/>
        </p:nvSpPr>
        <p:spPr>
          <a:xfrm>
            <a:off x="7020272" y="1259468"/>
            <a:ext cx="576064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  <p:sp>
        <p:nvSpPr>
          <p:cNvPr id="8" name="TextBox 7"/>
          <p:cNvSpPr txBox="1"/>
          <p:nvPr/>
        </p:nvSpPr>
        <p:spPr>
          <a:xfrm>
            <a:off x="7956376" y="1988840"/>
            <a:ext cx="1152128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  <p:sp>
        <p:nvSpPr>
          <p:cNvPr id="9" name="TextBox 8"/>
          <p:cNvSpPr txBox="1"/>
          <p:nvPr/>
        </p:nvSpPr>
        <p:spPr>
          <a:xfrm>
            <a:off x="7092280" y="1340768"/>
            <a:ext cx="1304528" cy="2659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  <p:sp>
        <p:nvSpPr>
          <p:cNvPr id="10" name="TextBox 9"/>
          <p:cNvSpPr txBox="1"/>
          <p:nvPr/>
        </p:nvSpPr>
        <p:spPr>
          <a:xfrm>
            <a:off x="7596336" y="548680"/>
            <a:ext cx="1152128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  <p:sp>
        <p:nvSpPr>
          <p:cNvPr id="11" name="TextBox 10"/>
          <p:cNvSpPr txBox="1"/>
          <p:nvPr/>
        </p:nvSpPr>
        <p:spPr>
          <a:xfrm>
            <a:off x="6588224" y="3203684"/>
            <a:ext cx="1152128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  <p:sp>
        <p:nvSpPr>
          <p:cNvPr id="12" name="TextBox 11"/>
          <p:cNvSpPr txBox="1"/>
          <p:nvPr/>
        </p:nvSpPr>
        <p:spPr>
          <a:xfrm>
            <a:off x="7244680" y="3491716"/>
            <a:ext cx="1152128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  <p:sp>
        <p:nvSpPr>
          <p:cNvPr id="13" name="TextBox 12"/>
          <p:cNvSpPr txBox="1"/>
          <p:nvPr/>
        </p:nvSpPr>
        <p:spPr>
          <a:xfrm>
            <a:off x="8100392" y="4139788"/>
            <a:ext cx="1152128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  <p:sp>
        <p:nvSpPr>
          <p:cNvPr id="16" name="TextBox 15"/>
          <p:cNvSpPr txBox="1"/>
          <p:nvPr/>
        </p:nvSpPr>
        <p:spPr>
          <a:xfrm>
            <a:off x="2843808" y="2555612"/>
            <a:ext cx="154800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1" anchor="ctr">
            <a:spAutoFit/>
          </a:bodyPr>
          <a:lstStyle/>
          <a:p>
            <a:pPr algn="ctr" rtl="0"/>
            <a:r>
              <a:rPr lang="en-US" b="1" dirty="0">
                <a:solidFill>
                  <a:schemeClr val="bg1"/>
                </a:solidFill>
              </a:rPr>
              <a:t>C</a:t>
            </a:r>
            <a:r>
              <a:rPr lang="en-US" b="1" dirty="0" smtClean="0">
                <a:solidFill>
                  <a:schemeClr val="bg1"/>
                </a:solidFill>
              </a:rPr>
              <a:t>eruloplasmin</a:t>
            </a:r>
            <a:endParaRPr lang="ar-SA" b="1" dirty="0">
              <a:solidFill>
                <a:schemeClr val="bg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3131840" y="2924944"/>
            <a:ext cx="0" cy="1044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716016" y="1710100"/>
            <a:ext cx="43200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b="1" dirty="0" smtClean="0">
                <a:solidFill>
                  <a:schemeClr val="bg1"/>
                </a:solidFill>
              </a:rPr>
              <a:t>Cu </a:t>
            </a:r>
            <a:endParaRPr lang="ar-SA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59632" y="3861048"/>
            <a:ext cx="3672384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  <p:sp>
        <p:nvSpPr>
          <p:cNvPr id="21" name="TextBox 20"/>
          <p:cNvSpPr txBox="1"/>
          <p:nvPr/>
        </p:nvSpPr>
        <p:spPr>
          <a:xfrm>
            <a:off x="1547664" y="4221088"/>
            <a:ext cx="3096000" cy="400110"/>
          </a:xfrm>
          <a:prstGeom prst="rect">
            <a:avLst/>
          </a:prstGeom>
          <a:solidFill>
            <a:srgbClr val="C00000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2000" b="1" dirty="0" smtClean="0">
                <a:solidFill>
                  <a:schemeClr val="bg1"/>
                </a:solidFill>
              </a:rPr>
              <a:t>Blood : copper + albumin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21C0-E15A-41D1-9C40-B9C4F7D8F208}" type="slidenum">
              <a:rPr lang="ar-SA" smtClean="0"/>
              <a:t>26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379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Copper deficiency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Causes of copper deficiency: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Malabsorption.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Nephrotic syndrome( loss of albumin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).</a:t>
            </a:r>
            <a:endParaRPr lang="en-US" b="1" dirty="0" smtClean="0">
              <a:solidFill>
                <a:srgbClr val="FFFF00"/>
              </a:solidFill>
            </a:endParaRP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Chronic zinc therapy.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Inherited defects in copper metabolism.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21C0-E15A-41D1-9C40-B9C4F7D8F208}" type="slidenum">
              <a:rPr lang="ar-SA" smtClean="0"/>
              <a:t>27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028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Copper deficiency</a:t>
            </a:r>
            <a:endParaRPr lang="ar-S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9155360" cy="4713387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Clinical features :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Rare, mainly presents with anemia, neutropenia,  mental retardation and dermatitis.</a:t>
            </a:r>
          </a:p>
          <a:p>
            <a:pPr marL="0" indent="0" algn="l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Diagnosis : 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low serum copper and low serum 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ceruloplasmin.</a:t>
            </a:r>
          </a:p>
          <a:p>
            <a:pPr marL="0" indent="0" algn="l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Treatment : 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Correction of the underlying cause and copper supplements.</a:t>
            </a:r>
            <a:endParaRPr lang="en-US" b="1" dirty="0" smtClean="0">
              <a:solidFill>
                <a:srgbClr val="FFFF00"/>
              </a:solidFill>
              <a:effectLst/>
            </a:endParaRPr>
          </a:p>
          <a:p>
            <a:pPr algn="l" rtl="0"/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21C0-E15A-41D1-9C40-B9C4F7D8F208}" type="slidenum">
              <a:rPr lang="ar-SA" smtClean="0"/>
              <a:t>28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46719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Copper toxicity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Causes of copper toxicity:</a:t>
            </a:r>
          </a:p>
          <a:p>
            <a:pPr algn="l" rtl="0"/>
            <a:r>
              <a:rPr lang="en-US" b="1" u="sng" dirty="0" smtClean="0">
                <a:solidFill>
                  <a:srgbClr val="FFFF00"/>
                </a:solidFill>
              </a:rPr>
              <a:t>Wilson’s disease </a:t>
            </a:r>
            <a:r>
              <a:rPr lang="en-US" b="1" dirty="0" smtClean="0">
                <a:solidFill>
                  <a:srgbClr val="FFFF00"/>
                </a:solidFill>
              </a:rPr>
              <a:t>:  an autosomal recessive disorder of ceruloplasmin synthesis leads to failure of copper excretion and accumulation of copper in tissues.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Primary biliary cirrhosis.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Chronic biliary obstruction.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21C0-E15A-41D1-9C40-B9C4F7D8F208}" type="slidenum">
              <a:rPr lang="ar-SA" smtClean="0"/>
              <a:t>29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7070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Minerals 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Minerals are 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required </a:t>
            </a:r>
            <a:r>
              <a:rPr lang="en-US" b="1" dirty="0" smtClean="0">
                <a:solidFill>
                  <a:srgbClr val="FFFF00"/>
                </a:solidFill>
              </a:rPr>
              <a:t>in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 human diet for optimal body function.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All minerals are essential.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Both deficiencies and excess of minerals can cause disease.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21C0-E15A-41D1-9C40-B9C4F7D8F208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6342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Clinical features of Wilson’s disease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Organs affected are :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Eyes : brown discoloration around the cornea (</a:t>
            </a:r>
            <a:r>
              <a:rPr lang="en-US" b="1" dirty="0">
                <a:solidFill>
                  <a:srgbClr val="FFFF00"/>
                </a:solidFill>
              </a:rPr>
              <a:t>K</a:t>
            </a:r>
            <a:r>
              <a:rPr lang="en-US" b="1" dirty="0" smtClean="0">
                <a:solidFill>
                  <a:srgbClr val="FFFF00"/>
                </a:solidFill>
              </a:rPr>
              <a:t>ayser </a:t>
            </a:r>
            <a:r>
              <a:rPr lang="en-US" b="1" dirty="0">
                <a:solidFill>
                  <a:srgbClr val="FFFF00"/>
                </a:solidFill>
              </a:rPr>
              <a:t>F</a:t>
            </a:r>
            <a:r>
              <a:rPr lang="en-US" b="1" dirty="0" smtClean="0">
                <a:solidFill>
                  <a:srgbClr val="FFFF00"/>
                </a:solidFill>
              </a:rPr>
              <a:t>leischer rings).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Liver : hepatitis and cirrhosis.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Kidneys : proximal tubule damage.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Basal ganglia : dementia and ataxia.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RBCs : hemolysis.</a:t>
            </a:r>
          </a:p>
          <a:p>
            <a:pPr algn="l" rtl="0"/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21C0-E15A-41D1-9C40-B9C4F7D8F208}" type="slidenum">
              <a:rPr lang="ar-SA" smtClean="0"/>
              <a:t>30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8036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Picture 2" descr="D:\phone pictures\Pictures\resize-image.aspx(12)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9" r="2529"/>
          <a:stretch>
            <a:fillRect/>
          </a:stretch>
        </p:blipFill>
        <p:spPr bwMode="auto">
          <a:xfrm>
            <a:off x="1160796" y="764704"/>
            <a:ext cx="7083612" cy="5312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21C0-E15A-41D1-9C40-B9C4F7D8F208}" type="slidenum">
              <a:rPr lang="ar-SA" smtClean="0"/>
              <a:t>31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6717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Diagnosis and treatment  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Diagnosis : 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Low serum ceruloplasmin.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Liver biopsy : high levels of copper.</a:t>
            </a:r>
          </a:p>
          <a:p>
            <a:pPr marL="0" indent="0" algn="l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Treatment: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Copper binding agents like zinc and penicillamine.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21C0-E15A-41D1-9C40-B9C4F7D8F208}" type="slidenum">
              <a:rPr lang="ar-SA" smtClean="0"/>
              <a:t>32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99153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Iodine 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Essential element in thyroid hormone synthesis.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Present in sea foods and in small amounts in soil and water. 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Daily requirements: 150 </a:t>
            </a:r>
            <a:r>
              <a:rPr lang="el-GR" b="1" dirty="0">
                <a:solidFill>
                  <a:srgbClr val="FFFF00"/>
                </a:solidFill>
              </a:rPr>
              <a:t>μ</a:t>
            </a:r>
            <a:r>
              <a:rPr lang="en-US" b="1" dirty="0">
                <a:solidFill>
                  <a:srgbClr val="FFFF00"/>
                </a:solidFill>
              </a:rPr>
              <a:t>g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</a:p>
          <a:p>
            <a:pPr algn="l" rtl="0"/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21C0-E15A-41D1-9C40-B9C4F7D8F208}" type="slidenum">
              <a:rPr lang="ar-SA" smtClean="0"/>
              <a:t>33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60351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Iodine deficiency 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>
                <a:solidFill>
                  <a:srgbClr val="FFFF00"/>
                </a:solidFill>
              </a:rPr>
              <a:t>People who live in mountains are at risk of iodine deficiency because of low iodine content of the soil </a:t>
            </a:r>
            <a:r>
              <a:rPr lang="en-US" b="1" dirty="0" smtClean="0">
                <a:solidFill>
                  <a:srgbClr val="FFFF00"/>
                </a:solidFill>
              </a:rPr>
              <a:t>.</a:t>
            </a:r>
          </a:p>
          <a:p>
            <a:pPr algn="l" rtl="0"/>
            <a:endParaRPr lang="en-US" b="1" dirty="0" smtClean="0">
              <a:solidFill>
                <a:srgbClr val="FFFF00"/>
              </a:solidFill>
            </a:endParaRPr>
          </a:p>
          <a:p>
            <a:pPr marL="0" indent="0" algn="l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Clinical features: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Endemic goiter with hypothyroidism.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Babies born to mothers who are iodine deficient are liable to develop cretinism.</a:t>
            </a:r>
          </a:p>
          <a:p>
            <a:pPr marL="0" indent="0" algn="l" rtl="0">
              <a:buNone/>
            </a:pP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21C0-E15A-41D1-9C40-B9C4F7D8F208}" type="slidenum">
              <a:rPr lang="ar-SA" smtClean="0"/>
              <a:t>34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086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Iodine deficiency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95843" y="1976163"/>
            <a:ext cx="5375245" cy="3816424"/>
          </a:xfrm>
        </p:spPr>
      </p:pic>
      <p:pic>
        <p:nvPicPr>
          <p:cNvPr id="5" name="Picture Placeholder 4"/>
          <p:cNvPicPr>
            <a:picLocks noGrp="1" noChangeAspect="1"/>
          </p:cNvPicPr>
          <p:nvPr>
            <p:ph sz="half" idx="2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05" r="22423" b="10827"/>
          <a:stretch/>
        </p:blipFill>
        <p:spPr>
          <a:xfrm>
            <a:off x="4572000" y="2116379"/>
            <a:ext cx="4478658" cy="3184829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21C0-E15A-41D1-9C40-B9C4F7D8F208}" type="slidenum">
              <a:rPr lang="ar-SA" smtClean="0"/>
              <a:t>35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873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Prevention and treatment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1" dirty="0">
                <a:solidFill>
                  <a:srgbClr val="FFFF00"/>
                </a:solidFill>
              </a:rPr>
              <a:t>Prevention :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Iodine rich foods and iodination of salt</a:t>
            </a:r>
          </a:p>
          <a:p>
            <a:pPr marL="0" indent="0" algn="l" rtl="0">
              <a:buNone/>
            </a:pPr>
            <a:endParaRPr lang="en-US" b="1" dirty="0" smtClean="0">
              <a:solidFill>
                <a:srgbClr val="FFFF00"/>
              </a:solidFill>
            </a:endParaRPr>
          </a:p>
          <a:p>
            <a:pPr marL="0" indent="0" algn="l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Treatment: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Iodine replacement and thyroxin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21C0-E15A-41D1-9C40-B9C4F7D8F208}" type="slidenum">
              <a:rPr lang="ar-SA" smtClean="0"/>
              <a:t>36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8852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Iodine toxicity</a:t>
            </a:r>
            <a:endParaRPr lang="ar-S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Caused by large doses of iodine or by drugs like amiodarone.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Induce </a:t>
            </a:r>
            <a:r>
              <a:rPr lang="en-US" b="1" dirty="0">
                <a:solidFill>
                  <a:srgbClr val="FFFF00"/>
                </a:solidFill>
              </a:rPr>
              <a:t>hypothyroidism by blocking thyroid hormone </a:t>
            </a:r>
            <a:r>
              <a:rPr lang="en-US" b="1" dirty="0" smtClean="0">
                <a:solidFill>
                  <a:srgbClr val="FFFF00"/>
                </a:solidFill>
              </a:rPr>
              <a:t>synthesis.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21C0-E15A-41D1-9C40-B9C4F7D8F208}" type="slidenum">
              <a:rPr lang="ar-SA" smtClean="0"/>
              <a:t>37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9233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Selenium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Functions: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P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rotects proteins, lipids, and nucleic acids from oxidation.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Protective role against cancer and cardiovascular diseases.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Catalyze the conversion of 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thyroxine (T4) to triiodothyronine (T3). 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Sources : meat, seafood, grains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21C0-E15A-41D1-9C40-B9C4F7D8F208}" type="slidenum">
              <a:rPr lang="ar-SA" smtClean="0"/>
              <a:t>38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45600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124744"/>
            <a:ext cx="7200800" cy="4893039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21C0-E15A-41D1-9C40-B9C4F7D8F208}" type="slidenum">
              <a:rPr lang="ar-SA" smtClean="0"/>
              <a:t>39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77833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Iron 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Total body iron is : 2-2.5 g in females. </a:t>
            </a:r>
          </a:p>
          <a:p>
            <a:pPr marL="0" indent="0" algn="l" rtl="0">
              <a:buNone/>
            </a:pP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                                     3-3.5 g in males.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Majority of iron is present in hemoglobin.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Small amount present in cytochromes and myoglobin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21C0-E15A-41D1-9C40-B9C4F7D8F208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3702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Selenium deficiency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7992888" cy="4453955"/>
          </a:xfrm>
        </p:spPr>
        <p:txBody>
          <a:bodyPr>
            <a:normAutofit/>
          </a:bodyPr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  <a:effectLst/>
              </a:rPr>
              <a:t>Rare, </a:t>
            </a:r>
            <a:r>
              <a:rPr lang="en-US" b="1" dirty="0" smtClean="0">
                <a:solidFill>
                  <a:srgbClr val="FFFF00"/>
                </a:solidFill>
              </a:rPr>
              <a:t>presents with cardiomyopathies and myalgia.</a:t>
            </a:r>
          </a:p>
          <a:p>
            <a:pPr algn="l" rtl="0"/>
            <a:endParaRPr lang="en-US" b="1" i="1" dirty="0" smtClean="0">
              <a:solidFill>
                <a:srgbClr val="FFFF00"/>
              </a:solidFill>
              <a:effectLst/>
            </a:endParaRPr>
          </a:p>
          <a:p>
            <a:pPr algn="l" rtl="0"/>
            <a:r>
              <a:rPr lang="en-US" b="1" i="1" u="sng" dirty="0" smtClean="0">
                <a:solidFill>
                  <a:srgbClr val="FFFF00"/>
                </a:solidFill>
                <a:effectLst/>
              </a:rPr>
              <a:t>Keshan disease</a:t>
            </a:r>
            <a:r>
              <a:rPr lang="en-US" b="1" u="sng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is an endemic cardiomyopathy found in countries with low soil concentrations of selenium </a:t>
            </a:r>
            <a:r>
              <a:rPr lang="en-US" b="1" dirty="0" smtClean="0">
                <a:solidFill>
                  <a:srgbClr val="FFFF00"/>
                </a:solidFill>
              </a:rPr>
              <a:t>like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 China.</a:t>
            </a:r>
          </a:p>
          <a:p>
            <a:pPr marL="0" indent="0" algn="l" rtl="0">
              <a:buNone/>
            </a:pP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21C0-E15A-41D1-9C40-B9C4F7D8F208}" type="slidenum">
              <a:rPr lang="ar-SA" smtClean="0"/>
              <a:t>40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9848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Diagnosis and treatment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sz="3500" b="1" dirty="0">
                <a:solidFill>
                  <a:srgbClr val="FFFF00"/>
                </a:solidFill>
              </a:rPr>
              <a:t>Diagnosis: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Low selenium level.</a:t>
            </a:r>
          </a:p>
          <a:p>
            <a:pPr marL="0" indent="0" algn="l" rtl="0">
              <a:buNone/>
            </a:pPr>
            <a:r>
              <a:rPr lang="en-US" sz="3500" b="1" dirty="0">
                <a:solidFill>
                  <a:srgbClr val="FFFF00"/>
                </a:solidFill>
              </a:rPr>
              <a:t>Treatment: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Selenium </a:t>
            </a:r>
            <a:r>
              <a:rPr lang="en-US" b="1" dirty="0" smtClean="0">
                <a:solidFill>
                  <a:srgbClr val="FFFF00"/>
                </a:solidFill>
              </a:rPr>
              <a:t>supplements and management of heart failure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21C0-E15A-41D1-9C40-B9C4F7D8F208}" type="slidenum">
              <a:rPr lang="ar-SA" smtClean="0"/>
              <a:t>41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8225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Chromium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Functions of chromium: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P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otentiates the action of insulin in patients with impaired glucose tolerance.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I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mprove blood lipid profiles.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Protects against ischemic heart disease.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21C0-E15A-41D1-9C40-B9C4F7D8F208}" type="slidenum">
              <a:rPr lang="ar-SA" smtClean="0"/>
              <a:t>42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9837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Sources and daily requirements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endParaRPr lang="en-US" b="1" dirty="0" smtClean="0">
              <a:solidFill>
                <a:srgbClr val="FFFF00"/>
              </a:solidFill>
            </a:endParaRPr>
          </a:p>
          <a:p>
            <a:pPr marL="0" indent="0" algn="l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Sources </a:t>
            </a:r>
            <a:r>
              <a:rPr lang="en-US" b="1" dirty="0">
                <a:solidFill>
                  <a:srgbClr val="FFFF00"/>
                </a:solidFill>
              </a:rPr>
              <a:t>: yeast, meat, and grains. 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0" indent="0" algn="l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Daily requirement :20-200 </a:t>
            </a:r>
            <a:r>
              <a:rPr lang="el-GR" b="1" dirty="0">
                <a:solidFill>
                  <a:srgbClr val="FFFF00"/>
                </a:solidFill>
              </a:rPr>
              <a:t>μ</a:t>
            </a:r>
            <a:r>
              <a:rPr lang="en-US" b="1" dirty="0">
                <a:solidFill>
                  <a:srgbClr val="FFFF00"/>
                </a:solidFill>
              </a:rPr>
              <a:t>g 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21C0-E15A-41D1-9C40-B9C4F7D8F208}" type="slidenum">
              <a:rPr lang="ar-SA" smtClean="0"/>
              <a:t>43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0762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Chromium deficiency 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Clinical features :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Impaired glucose tolerance and hyperglycemia.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Neuropathy and encephalopathy.</a:t>
            </a:r>
          </a:p>
          <a:p>
            <a:pPr marL="0" indent="0" algn="l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Treatment: 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Chromium rich foods and chromium supplements.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21C0-E15A-41D1-9C40-B9C4F7D8F208}" type="slidenum">
              <a:rPr lang="ar-SA" smtClean="0"/>
              <a:t>44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45128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Fluoride 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  <a:effectLst/>
              </a:rPr>
              <a:t>Fluoride is essential for the maintenance of  teeth and bone structure.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Fluoride increases teeth enamel resistance to acid.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The main source is drinking water.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Daily requirement : 3.8 mg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21C0-E15A-41D1-9C40-B9C4F7D8F208}" type="slidenum">
              <a:rPr lang="ar-SA" smtClean="0"/>
              <a:t>45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4078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rtl="0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Fluoride deficiency: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Clinical features: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Increase </a:t>
            </a:r>
            <a:r>
              <a:rPr lang="en-US" b="1" dirty="0">
                <a:solidFill>
                  <a:srgbClr val="FFFF00"/>
                </a:solidFill>
              </a:rPr>
              <a:t>the risk of dental caries</a:t>
            </a:r>
            <a:r>
              <a:rPr lang="en-US" b="1" dirty="0" smtClean="0">
                <a:solidFill>
                  <a:srgbClr val="FFFF00"/>
                </a:solidFill>
              </a:rPr>
              <a:t>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Insulin resistance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Abnormal lipid profile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21C0-E15A-41D1-9C40-B9C4F7D8F208}" type="slidenum">
              <a:rPr lang="ar-SA" smtClean="0"/>
              <a:t>46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8657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Fluoride toxicity (acute)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Presents with  hypoglycemia, GIT symptoms and electrolytes disturbance like hyperkalemia, hypocalcemia and hypomagnesaemia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Seizures and cardiac arrhythmia may occur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Treatment is calcium  salts 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21C0-E15A-41D1-9C40-B9C4F7D8F208}" type="slidenum">
              <a:rPr lang="ar-SA" smtClean="0"/>
              <a:t>47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1404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Fluorosis (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chronic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 toxicity)</a:t>
            </a:r>
            <a:endParaRPr lang="ar-S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Excess fluoride intake 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 results in mottling and pitting of teeth enamel.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C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ontinuous exposure to excess fluoride </a:t>
            </a:r>
            <a:r>
              <a:rPr lang="en-US" b="1" dirty="0" smtClean="0">
                <a:solidFill>
                  <a:srgbClr val="FFFF00"/>
                </a:solidFill>
              </a:rPr>
              <a:t>may lead to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 brittle bones (skeletal fluorosis).</a:t>
            </a:r>
            <a:endParaRPr lang="ar-SA" b="1" dirty="0" smtClean="0">
              <a:solidFill>
                <a:srgbClr val="FFFF00"/>
              </a:solidFill>
            </a:endParaRPr>
          </a:p>
          <a:p>
            <a:pPr algn="l" rtl="0"/>
            <a:endParaRPr lang="ar-SA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21C0-E15A-41D1-9C40-B9C4F7D8F208}" type="slidenum">
              <a:rPr lang="ar-SA" smtClean="0"/>
              <a:t>48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1430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Manganese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It is an important activator of many enzymes which are important in nucleic acids synthesis.</a:t>
            </a:r>
          </a:p>
          <a:p>
            <a:pPr algn="l" rtl="0"/>
            <a:endParaRPr lang="en-US" b="1" dirty="0">
              <a:solidFill>
                <a:srgbClr val="FFFF00"/>
              </a:solidFill>
            </a:endParaRP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Daily requirement : 2.3 mg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21C0-E15A-41D1-9C40-B9C4F7D8F208}" type="slidenum">
              <a:rPr lang="ar-SA" smtClean="0"/>
              <a:t>49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93686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Sources and daily requirements</a:t>
            </a:r>
            <a:endParaRPr lang="ar-S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Daily requirement : 8 mg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Sources </a:t>
            </a:r>
            <a:r>
              <a:rPr lang="en-US" b="1" dirty="0">
                <a:solidFill>
                  <a:srgbClr val="FFFF00"/>
                </a:solidFill>
              </a:rPr>
              <a:t>: red meat, liver, green vegetables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90% of dietary iron is non-haem iron.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Only 30% of haem and 5% of non-haem iron is absorbed from the GIT.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21C0-E15A-41D1-9C40-B9C4F7D8F208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77580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rtl="0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Manganese deficiency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b="1" dirty="0" smtClean="0">
              <a:solidFill>
                <a:srgbClr val="FFFF00"/>
              </a:solidFill>
            </a:endParaRP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Rare</a:t>
            </a:r>
            <a:r>
              <a:rPr lang="en-US" b="1" dirty="0">
                <a:solidFill>
                  <a:srgbClr val="FFFF00"/>
                </a:solidFill>
              </a:rPr>
              <a:t>, skeletal abnormalities, poor growth, ataxia and convulsions. </a:t>
            </a:r>
            <a:endParaRPr lang="en-US" b="1" dirty="0" smtClean="0">
              <a:solidFill>
                <a:srgbClr val="FFFF00"/>
              </a:solidFill>
            </a:endParaRP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Abnormal glucose tolerance and lipid profile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Treatment : oral </a:t>
            </a:r>
            <a:r>
              <a:rPr lang="en-US" b="1" dirty="0" err="1" smtClean="0">
                <a:solidFill>
                  <a:srgbClr val="FFFF00"/>
                </a:solidFill>
              </a:rPr>
              <a:t>MnCl</a:t>
            </a:r>
            <a:r>
              <a:rPr lang="en-US" b="1" dirty="0" smtClean="0">
                <a:solidFill>
                  <a:srgbClr val="FFFF00"/>
                </a:solidFill>
              </a:rPr>
              <a:t> 2 mg/ day</a:t>
            </a:r>
          </a:p>
          <a:p>
            <a:pPr algn="l" rtl="0"/>
            <a:endParaRPr lang="en-US" b="1" dirty="0" smtClean="0">
              <a:solidFill>
                <a:srgbClr val="FFFF00"/>
              </a:solidFill>
            </a:endParaRPr>
          </a:p>
          <a:p>
            <a:pPr algn="l" rtl="0"/>
            <a:endParaRPr lang="en-US" b="1" dirty="0">
              <a:solidFill>
                <a:srgbClr val="FFFF00"/>
              </a:solidFill>
            </a:endParaRPr>
          </a:p>
          <a:p>
            <a:pPr algn="l" rtl="0"/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21C0-E15A-41D1-9C40-B9C4F7D8F208}" type="slidenum">
              <a:rPr lang="ar-SA" smtClean="0"/>
              <a:t>50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25883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rtl="0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Manganese toxicity 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b="1" dirty="0" smtClean="0">
              <a:solidFill>
                <a:srgbClr val="FFFF00"/>
              </a:solidFill>
            </a:endParaRP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Toxic </a:t>
            </a:r>
            <a:r>
              <a:rPr lang="en-US" b="1" dirty="0">
                <a:solidFill>
                  <a:srgbClr val="FFFF00"/>
                </a:solidFill>
              </a:rPr>
              <a:t>inhalation of manganese may results in a Parkinson-like syndrome</a:t>
            </a:r>
            <a:r>
              <a:rPr lang="en-US" b="1" dirty="0" smtClean="0">
                <a:solidFill>
                  <a:srgbClr val="FFFF00"/>
                </a:solidFill>
              </a:rPr>
              <a:t>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Treatment is symptomatic </a:t>
            </a:r>
            <a:r>
              <a:rPr lang="en-US" b="1" smtClean="0">
                <a:solidFill>
                  <a:srgbClr val="FFFF00"/>
                </a:solidFill>
              </a:rPr>
              <a:t>and supportive 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21C0-E15A-41D1-9C40-B9C4F7D8F208}" type="slidenum">
              <a:rPr lang="ar-SA" smtClean="0"/>
              <a:t>51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3296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Functions of iron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O</a:t>
            </a:r>
            <a:r>
              <a:rPr lang="en-US" b="1" baseline="-25000" dirty="0" smtClean="0">
                <a:solidFill>
                  <a:srgbClr val="FFFF00"/>
                </a:solidFill>
              </a:rPr>
              <a:t>2 </a:t>
            </a:r>
            <a:r>
              <a:rPr lang="en-US" b="1" dirty="0" smtClean="0">
                <a:solidFill>
                  <a:srgbClr val="FFFF00"/>
                </a:solidFill>
              </a:rPr>
              <a:t>transport in the blood as </a:t>
            </a:r>
            <a:r>
              <a:rPr lang="en-US" b="1" dirty="0">
                <a:solidFill>
                  <a:srgbClr val="FFFF00"/>
                </a:solidFill>
              </a:rPr>
              <a:t>part of hemoglobin</a:t>
            </a:r>
            <a:r>
              <a:rPr lang="en-US" b="1" dirty="0" smtClean="0">
                <a:solidFill>
                  <a:srgbClr val="FFFF00"/>
                </a:solidFill>
              </a:rPr>
              <a:t>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O</a:t>
            </a:r>
            <a:r>
              <a:rPr lang="en-US" b="1" baseline="-25000" dirty="0" smtClean="0">
                <a:solidFill>
                  <a:srgbClr val="FFFF00"/>
                </a:solidFill>
              </a:rPr>
              <a:t>2</a:t>
            </a:r>
            <a:r>
              <a:rPr lang="en-US" b="1" dirty="0" smtClean="0">
                <a:solidFill>
                  <a:srgbClr val="FFFF00"/>
                </a:solidFill>
              </a:rPr>
              <a:t> binding to myoglobin </a:t>
            </a:r>
            <a:r>
              <a:rPr lang="en-US" b="1" dirty="0">
                <a:solidFill>
                  <a:srgbClr val="FFFF00"/>
                </a:solidFill>
              </a:rPr>
              <a:t>in </a:t>
            </a:r>
            <a:r>
              <a:rPr lang="en-US" b="1" dirty="0" smtClean="0">
                <a:solidFill>
                  <a:srgbClr val="FFFF00"/>
                </a:solidFill>
              </a:rPr>
              <a:t>muscles.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C</a:t>
            </a:r>
            <a:r>
              <a:rPr lang="en-US" b="1" dirty="0" smtClean="0">
                <a:solidFill>
                  <a:srgbClr val="FFFF00"/>
                </a:solidFill>
              </a:rPr>
              <a:t>ritical </a:t>
            </a:r>
            <a:r>
              <a:rPr lang="en-US" b="1" dirty="0">
                <a:solidFill>
                  <a:srgbClr val="FFFF00"/>
                </a:solidFill>
              </a:rPr>
              <a:t>element in </a:t>
            </a:r>
            <a:r>
              <a:rPr lang="en-US" b="1" dirty="0" smtClean="0">
                <a:solidFill>
                  <a:srgbClr val="FFFF00"/>
                </a:solidFill>
              </a:rPr>
              <a:t>cytochrome </a:t>
            </a:r>
            <a:r>
              <a:rPr lang="en-US" b="1" dirty="0">
                <a:solidFill>
                  <a:srgbClr val="FFFF00"/>
                </a:solidFill>
              </a:rPr>
              <a:t>system in </a:t>
            </a:r>
            <a:r>
              <a:rPr lang="en-US" b="1" dirty="0" smtClean="0">
                <a:solidFill>
                  <a:srgbClr val="FFFF00"/>
                </a:solidFill>
              </a:rPr>
              <a:t>mitochondria</a:t>
            </a:r>
            <a:r>
              <a:rPr lang="en-US" b="1" dirty="0">
                <a:solidFill>
                  <a:srgbClr val="FFFF00"/>
                </a:solidFill>
              </a:rPr>
              <a:t>.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21C0-E15A-41D1-9C40-B9C4F7D8F208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8236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Iron deficiency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Causes of iron deficiency: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Malnutrition.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Malabsorption (celiac disease).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Achlorhydria.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Increased demand ( children, pregnancy).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Chronic bleeding.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Hook worm infestation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21C0-E15A-41D1-9C40-B9C4F7D8F208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759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Clinical features of Iron 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deficiency</a:t>
            </a:r>
            <a:endParaRPr lang="ar-SA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b="1" dirty="0">
                <a:solidFill>
                  <a:srgbClr val="FFFF00"/>
                </a:solidFill>
              </a:rPr>
              <a:t>I</a:t>
            </a:r>
            <a:r>
              <a:rPr lang="en-US" b="1" dirty="0" smtClean="0">
                <a:solidFill>
                  <a:srgbClr val="FFFF00"/>
                </a:solidFill>
              </a:rPr>
              <a:t>ron deficiency anemia: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Fatigue</a:t>
            </a:r>
            <a:r>
              <a:rPr lang="en-US" b="1" dirty="0">
                <a:solidFill>
                  <a:srgbClr val="FFFF00"/>
                </a:solidFill>
              </a:rPr>
              <a:t>, pallor</a:t>
            </a:r>
            <a:r>
              <a:rPr lang="en-US" b="1" dirty="0" smtClean="0">
                <a:solidFill>
                  <a:srgbClr val="FFFF00"/>
                </a:solidFill>
              </a:rPr>
              <a:t>, </a:t>
            </a:r>
            <a:r>
              <a:rPr lang="en-US" b="1" dirty="0">
                <a:solidFill>
                  <a:srgbClr val="FFFF00"/>
                </a:solidFill>
              </a:rPr>
              <a:t>reduced exercise </a:t>
            </a:r>
            <a:r>
              <a:rPr lang="en-US" b="1" dirty="0" smtClean="0">
                <a:solidFill>
                  <a:srgbClr val="FFFF00"/>
                </a:solidFill>
              </a:rPr>
              <a:t>capacity anorexia, insomnia, pica. 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A</a:t>
            </a:r>
            <a:r>
              <a:rPr lang="en-US" b="1" dirty="0" smtClean="0">
                <a:solidFill>
                  <a:srgbClr val="FFFF00"/>
                </a:solidFill>
              </a:rPr>
              <a:t>ngular stomatitis, cheilosis, loss of tongue papillae.</a:t>
            </a:r>
          </a:p>
          <a:p>
            <a:pPr algn="l" rtl="0"/>
            <a:r>
              <a:rPr lang="en-US" b="1" i="1" dirty="0">
                <a:solidFill>
                  <a:srgbClr val="FFFF00"/>
                </a:solidFill>
              </a:rPr>
              <a:t>K</a:t>
            </a:r>
            <a:r>
              <a:rPr lang="en-US" b="1" i="1" dirty="0" smtClean="0">
                <a:solidFill>
                  <a:srgbClr val="FFFF00"/>
                </a:solidFill>
              </a:rPr>
              <a:t>oilonychia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</a:rPr>
              <a:t>(spooning of the fingernails) </a:t>
            </a:r>
            <a:r>
              <a:rPr lang="en-US" b="1" dirty="0" smtClean="0">
                <a:solidFill>
                  <a:srgbClr val="FFFF00"/>
                </a:solidFill>
              </a:rPr>
              <a:t>occur in advanced cases.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Splenomegaly may occur with severe persistent ,untreated IDA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21C0-E15A-41D1-9C40-B9C4F7D8F208}" type="slidenum">
              <a:rPr lang="ar-SA" smtClean="0"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74263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Clinical features of Iron deficiency</a:t>
            </a:r>
            <a:endParaRPr lang="ar-S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i="1" dirty="0" smtClean="0">
                <a:solidFill>
                  <a:srgbClr val="FFFF00"/>
                </a:solidFill>
              </a:rPr>
              <a:t>Plummer-Vinson syndrome  </a:t>
            </a:r>
            <a:r>
              <a:rPr lang="en-US" b="1" dirty="0" smtClean="0">
                <a:solidFill>
                  <a:srgbClr val="FFFF00"/>
                </a:solidFill>
              </a:rPr>
              <a:t>is  a form of  sever IDA  that is associated with koilonychia and dysphagia (due to upper esophageal webs) also known as </a:t>
            </a:r>
            <a:r>
              <a:rPr lang="en-US" b="1" i="1" dirty="0">
                <a:solidFill>
                  <a:srgbClr val="FFFF00"/>
                </a:solidFill>
              </a:rPr>
              <a:t>P</a:t>
            </a:r>
            <a:r>
              <a:rPr lang="en-US" b="1" i="1" dirty="0" smtClean="0">
                <a:solidFill>
                  <a:srgbClr val="FFFF00"/>
                </a:solidFill>
              </a:rPr>
              <a:t>aterson-Brown Kelly syndrome</a:t>
            </a:r>
            <a:endParaRPr lang="ar-SA" b="1" i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21C0-E15A-41D1-9C40-B9C4F7D8F208}" type="slidenum">
              <a:rPr lang="ar-SA" smtClean="0"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702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10734</TotalTime>
  <Words>1750</Words>
  <Application>Microsoft Office PowerPoint</Application>
  <PresentationFormat>On-screen Show (4:3)</PresentationFormat>
  <Paragraphs>344</Paragraphs>
  <Slides>51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 Nutritional Disorders  Minerals disorders </vt:lpstr>
      <vt:lpstr>Objectives </vt:lpstr>
      <vt:lpstr>Minerals </vt:lpstr>
      <vt:lpstr>Iron </vt:lpstr>
      <vt:lpstr>Sources and daily requirements</vt:lpstr>
      <vt:lpstr>Functions of iron</vt:lpstr>
      <vt:lpstr>Iron deficiency</vt:lpstr>
      <vt:lpstr>Clinical features of Iron deficiency</vt:lpstr>
      <vt:lpstr>Clinical features of Iron deficiency</vt:lpstr>
      <vt:lpstr>Iron deficiency</vt:lpstr>
      <vt:lpstr>Diagnosis</vt:lpstr>
      <vt:lpstr>Treatment </vt:lpstr>
      <vt:lpstr>Iron overload</vt:lpstr>
      <vt:lpstr>Clinical features of hemochromatosis</vt:lpstr>
      <vt:lpstr>Diagnosis and treatment</vt:lpstr>
      <vt:lpstr>Zinc  </vt:lpstr>
      <vt:lpstr>Zinc</vt:lpstr>
      <vt:lpstr>Zinc deficiency </vt:lpstr>
      <vt:lpstr>Clinical features of zinc deficiency</vt:lpstr>
      <vt:lpstr>Clinical features of zinc deficiency</vt:lpstr>
      <vt:lpstr>PowerPoint Presentation</vt:lpstr>
      <vt:lpstr>Zinc deficiency</vt:lpstr>
      <vt:lpstr>Zinc toxicity</vt:lpstr>
      <vt:lpstr>Copper</vt:lpstr>
      <vt:lpstr>Sources and daily requirement</vt:lpstr>
      <vt:lpstr>Copper metabolism</vt:lpstr>
      <vt:lpstr>Copper deficiency</vt:lpstr>
      <vt:lpstr>Copper deficiency</vt:lpstr>
      <vt:lpstr>Copper toxicity</vt:lpstr>
      <vt:lpstr>Clinical features of Wilson’s disease</vt:lpstr>
      <vt:lpstr>PowerPoint Presentation</vt:lpstr>
      <vt:lpstr>Diagnosis and treatment  </vt:lpstr>
      <vt:lpstr>Iodine </vt:lpstr>
      <vt:lpstr>Iodine deficiency </vt:lpstr>
      <vt:lpstr>Iodine deficiency</vt:lpstr>
      <vt:lpstr>Prevention and treatment</vt:lpstr>
      <vt:lpstr>Iodine toxicity</vt:lpstr>
      <vt:lpstr>Selenium</vt:lpstr>
      <vt:lpstr>PowerPoint Presentation</vt:lpstr>
      <vt:lpstr>Selenium deficiency</vt:lpstr>
      <vt:lpstr>Diagnosis and treatment</vt:lpstr>
      <vt:lpstr>Chromium</vt:lpstr>
      <vt:lpstr>Sources and daily requirements</vt:lpstr>
      <vt:lpstr>Chromium deficiency </vt:lpstr>
      <vt:lpstr>Fluoride </vt:lpstr>
      <vt:lpstr>Fluoride deficiency: </vt:lpstr>
      <vt:lpstr>Fluoride toxicity (acute)</vt:lpstr>
      <vt:lpstr>Fluorosis (chronic toxicity)</vt:lpstr>
      <vt:lpstr>Manganese</vt:lpstr>
      <vt:lpstr>Manganese deficiency </vt:lpstr>
      <vt:lpstr>Manganese toxicity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Trace Minerals</dc:title>
  <dc:creator>Dr.Zainab</dc:creator>
  <cp:lastModifiedBy>DR.Ahmed Saker 2O11</cp:lastModifiedBy>
  <cp:revision>106</cp:revision>
  <dcterms:created xsi:type="dcterms:W3CDTF">2012-04-10T15:04:06Z</dcterms:created>
  <dcterms:modified xsi:type="dcterms:W3CDTF">2022-03-11T07:29:12Z</dcterms:modified>
</cp:coreProperties>
</file>